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4" r:id="rId13"/>
    <p:sldId id="265" r:id="rId14"/>
    <p:sldId id="266" r:id="rId15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A3dtV7nVbVzF0MK6k0ARwGx8W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C03FC3-77C2-406E-801D-9393DF55998B}">
  <a:tblStyle styleId="{0DC03FC3-77C2-406E-801D-9393DF55998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7F0"/>
          </a:solidFill>
        </a:fill>
      </a:tcStyle>
    </a:wholeTbl>
    <a:band1H>
      <a:tcTxStyle/>
      <a:tcStyle>
        <a:tcBdr/>
        <a:fill>
          <a:solidFill>
            <a:srgbClr val="CACCD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CD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6873B3C-6C1D-4179-84B6-DC5C02248A4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79"/>
    <p:restoredTop sz="94668"/>
  </p:normalViewPr>
  <p:slideViewPr>
    <p:cSldViewPr snapToGrid="0">
      <p:cViewPr varScale="1">
        <p:scale>
          <a:sx n="132" d="100"/>
          <a:sy n="132" d="100"/>
        </p:scale>
        <p:origin x="680" y="-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443" y="0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 txBox="1">
            <a:spLocks noGrp="1"/>
          </p:cNvSpPr>
          <p:nvPr>
            <p:ph type="title"/>
          </p:nvPr>
        </p:nvSpPr>
        <p:spPr>
          <a:xfrm>
            <a:off x="1111146" y="1031563"/>
            <a:ext cx="996970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body" idx="1"/>
          </p:nvPr>
        </p:nvSpPr>
        <p:spPr>
          <a:xfrm>
            <a:off x="1111146" y="2357126"/>
            <a:ext cx="9969708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TEXT INFOGRAPHIC/IMAGE">
  <p:cSld name="TITLE TEXT INFOGRAPHIC/IMAG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 txBox="1">
            <a:spLocks noGrp="1"/>
          </p:cNvSpPr>
          <p:nvPr>
            <p:ph type="body" idx="1"/>
          </p:nvPr>
        </p:nvSpPr>
        <p:spPr>
          <a:xfrm>
            <a:off x="4449337" y="702527"/>
            <a:ext cx="6936057" cy="516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title"/>
          </p:nvPr>
        </p:nvSpPr>
        <p:spPr>
          <a:xfrm>
            <a:off x="839788" y="702527"/>
            <a:ext cx="3375374" cy="1137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3200"/>
              <a:buFont typeface="Calibri"/>
              <a:buNone/>
              <a:defRPr sz="3200">
                <a:solidFill>
                  <a:srgbClr val="0033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body" idx="2"/>
          </p:nvPr>
        </p:nvSpPr>
        <p:spPr>
          <a:xfrm>
            <a:off x="839789" y="2057400"/>
            <a:ext cx="337537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+ TEXT BOX">
  <p:cSld name="FULL IMAGE + TEXT BOX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>
            <a:spLocks noGrp="1"/>
          </p:cNvSpPr>
          <p:nvPr>
            <p:ph type="pic" idx="2"/>
          </p:nvPr>
        </p:nvSpPr>
        <p:spPr>
          <a:xfrm>
            <a:off x="0" y="11875"/>
            <a:ext cx="12192000" cy="6170264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375374" cy="1530625"/>
          </a:xfrm>
          <a:prstGeom prst="rect">
            <a:avLst/>
          </a:prstGeom>
          <a:solidFill>
            <a:srgbClr val="00196D">
              <a:alpha val="69803"/>
            </a:srgb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0" y="1530626"/>
            <a:ext cx="3375374" cy="4651513"/>
          </a:xfrm>
          <a:prstGeom prst="rect">
            <a:avLst/>
          </a:prstGeom>
          <a:solidFill>
            <a:srgbClr val="00196D">
              <a:alpha val="69803"/>
            </a:srgbClr>
          </a:solidFill>
          <a:ln>
            <a:noFill/>
          </a:ln>
        </p:spPr>
        <p:txBody>
          <a:bodyPr spcFirstLastPara="1" wrap="square" lIns="288000" tIns="288000" rIns="288000" bIns="288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+ TEXT BOX 2">
  <p:cSld name="FULL IMAGE + TEXT BOX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182139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816626" y="0"/>
            <a:ext cx="3375374" cy="1530625"/>
          </a:xfrm>
          <a:prstGeom prst="rect">
            <a:avLst/>
          </a:prstGeom>
          <a:solidFill>
            <a:srgbClr val="00196D">
              <a:alpha val="69803"/>
            </a:srgb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8816626" y="1530626"/>
            <a:ext cx="3375374" cy="4651513"/>
          </a:xfrm>
          <a:prstGeom prst="rect">
            <a:avLst/>
          </a:prstGeom>
          <a:solidFill>
            <a:srgbClr val="00196D">
              <a:alpha val="69803"/>
            </a:srgbClr>
          </a:solidFill>
          <a:ln>
            <a:noFill/>
          </a:ln>
        </p:spPr>
        <p:txBody>
          <a:bodyPr spcFirstLastPara="1" wrap="square" lIns="288000" tIns="288000" rIns="288000" bIns="2880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 SLIDE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4800"/>
              <a:buFont typeface="Calibri"/>
              <a:buNone/>
              <a:defRPr sz="4800">
                <a:solidFill>
                  <a:srgbClr val="0033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9788" y="2291938"/>
            <a:ext cx="5157787" cy="389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2"/>
          </p:nvPr>
        </p:nvSpPr>
        <p:spPr>
          <a:xfrm>
            <a:off x="6172200" y="2291938"/>
            <a:ext cx="5183188" cy="389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SECTION 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4800"/>
              <a:buFont typeface="Calibri"/>
              <a:buNone/>
              <a:defRPr sz="4800">
                <a:solidFill>
                  <a:srgbClr val="0033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OMNS BULLET POINTS">
  <p:cSld name="2 COLOMNS BULLET POIN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839788" y="1802747"/>
            <a:ext cx="485848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A0"/>
              </a:buClr>
              <a:buSzPts val="2400"/>
              <a:buNone/>
              <a:defRPr sz="2400" b="0"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2"/>
          </p:nvPr>
        </p:nvSpPr>
        <p:spPr>
          <a:xfrm>
            <a:off x="838200" y="2738717"/>
            <a:ext cx="4860073" cy="343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3"/>
          </p:nvPr>
        </p:nvSpPr>
        <p:spPr>
          <a:xfrm>
            <a:off x="6493456" y="1802747"/>
            <a:ext cx="485848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A0"/>
              </a:buClr>
              <a:buSzPts val="2400"/>
              <a:buNone/>
              <a:defRPr sz="2400" b="0"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4"/>
          </p:nvPr>
        </p:nvSpPr>
        <p:spPr>
          <a:xfrm>
            <a:off x="6491868" y="2738717"/>
            <a:ext cx="4860073" cy="3438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OMNS TEXT/IMAGE/INFOGRAPHIC">
  <p:cSld name="2 COLOMNS TEXT/IMAGE/INFOGRAPHIC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839788" y="1795354"/>
            <a:ext cx="5157787" cy="43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/>
            </a:lvl1pPr>
            <a:lvl2pPr marL="914400" lvl="1" indent="-22860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33A0"/>
              </a:buClr>
              <a:buSzPts val="2400"/>
              <a:buNone/>
              <a:defRPr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body" idx="2"/>
          </p:nvPr>
        </p:nvSpPr>
        <p:spPr>
          <a:xfrm>
            <a:off x="6195559" y="1795354"/>
            <a:ext cx="5157787" cy="4394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/>
            </a:lvl1pPr>
            <a:lvl2pPr marL="914400" lvl="1" indent="-22860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33A0"/>
              </a:buClr>
              <a:buSzPts val="2400"/>
              <a:buNone/>
              <a:defRPr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just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OMNS TEXT/IMAGE/INFOGRAPHIC ALT">
  <p:cSld name="2 COLOMNS TEXT/IMAGE/INFOGRAPHIC AL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839788" y="365126"/>
            <a:ext cx="5157787" cy="582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3A0"/>
              </a:buClr>
              <a:buSzPts val="2800"/>
              <a:buNone/>
              <a:defRPr b="0"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body" idx="2"/>
          </p:nvPr>
        </p:nvSpPr>
        <p:spPr>
          <a:xfrm>
            <a:off x="6195559" y="365126"/>
            <a:ext cx="5157787" cy="582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33A0"/>
              </a:buClr>
              <a:buSzPts val="2800"/>
              <a:buNone/>
              <a:defRPr b="0"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INFOGRAPHIC/IMAGE">
  <p:cSld name="TITLE INFOGRAPHIC/IMAG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106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838199" y="1690688"/>
            <a:ext cx="10547195" cy="4397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MAGES 3 COLOMNS">
  <p:cSld name="TITLE + IMAGES 3 COLO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title"/>
          </p:nvPr>
        </p:nvSpPr>
        <p:spPr>
          <a:xfrm>
            <a:off x="839788" y="581890"/>
            <a:ext cx="10655526" cy="48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3600"/>
              <a:buFont typeface="Calibri"/>
              <a:buNone/>
              <a:defRPr sz="3600">
                <a:solidFill>
                  <a:srgbClr val="0033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>
            <a:spLocks noGrp="1"/>
          </p:cNvSpPr>
          <p:nvPr>
            <p:ph type="pic" idx="2"/>
          </p:nvPr>
        </p:nvSpPr>
        <p:spPr>
          <a:xfrm>
            <a:off x="839788" y="2266251"/>
            <a:ext cx="3265073" cy="220404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21"/>
          <p:cNvSpPr txBox="1">
            <a:spLocks noGrp="1"/>
          </p:cNvSpPr>
          <p:nvPr>
            <p:ph type="body" idx="1"/>
          </p:nvPr>
        </p:nvSpPr>
        <p:spPr>
          <a:xfrm>
            <a:off x="839788" y="4719150"/>
            <a:ext cx="3265073" cy="103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3"/>
          </p:nvPr>
        </p:nvSpPr>
        <p:spPr>
          <a:xfrm>
            <a:off x="839788" y="1071356"/>
            <a:ext cx="10655526" cy="567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4"/>
          </p:nvPr>
        </p:nvSpPr>
        <p:spPr>
          <a:xfrm>
            <a:off x="4535014" y="4719150"/>
            <a:ext cx="3265073" cy="103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5"/>
          </p:nvPr>
        </p:nvSpPr>
        <p:spPr>
          <a:xfrm>
            <a:off x="8230240" y="4719150"/>
            <a:ext cx="3336327" cy="103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8" name="Google Shape;48;p21"/>
          <p:cNvSpPr>
            <a:spLocks noGrp="1"/>
          </p:cNvSpPr>
          <p:nvPr>
            <p:ph type="pic" idx="6"/>
          </p:nvPr>
        </p:nvSpPr>
        <p:spPr>
          <a:xfrm>
            <a:off x="8230241" y="2266251"/>
            <a:ext cx="3265073" cy="2204040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21"/>
          <p:cNvSpPr>
            <a:spLocks noGrp="1"/>
          </p:cNvSpPr>
          <p:nvPr>
            <p:ph type="pic" idx="7"/>
          </p:nvPr>
        </p:nvSpPr>
        <p:spPr>
          <a:xfrm>
            <a:off x="4535014" y="2266251"/>
            <a:ext cx="3265073" cy="220404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0033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jus.df.gov.br/wp-conteudo/uploads/2023/07/DECRETO-No-44.766-DE-25-DE-JULHO-DE-2023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razil.iom.int/como-migra%C3%A7%C3%A3o-pode-ajudar-acelerar-o-progresso-em-dire%C3%A7%C3%A3o-%C3%A0s-metas-globai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 txBox="1">
            <a:spLocks noGrp="1"/>
          </p:cNvSpPr>
          <p:nvPr>
            <p:ph type="title"/>
          </p:nvPr>
        </p:nvSpPr>
        <p:spPr>
          <a:xfrm>
            <a:off x="1501915" y="2559966"/>
            <a:ext cx="3287555" cy="60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alibri"/>
              <a:buNone/>
            </a:pPr>
            <a:r>
              <a:rPr lang="pt-BR" sz="2400">
                <a:solidFill>
                  <a:schemeClr val="lt2"/>
                </a:solidFill>
              </a:rPr>
              <a:t>IOM BRAZIL</a:t>
            </a:r>
            <a:br>
              <a:rPr lang="pt-BR" sz="4000"/>
            </a:br>
            <a:r>
              <a:rPr lang="pt-BR" sz="1000">
                <a:solidFill>
                  <a:schemeClr val="lt2"/>
                </a:solidFill>
              </a:rPr>
              <a:t>www.brazil.iom.int </a:t>
            </a:r>
            <a:endParaRPr/>
          </a:p>
        </p:txBody>
      </p:sp>
      <p:pic>
        <p:nvPicPr>
          <p:cNvPr id="69" name="Google Shape;69;p1"/>
          <p:cNvPicPr preferRelativeResize="0"/>
          <p:nvPr/>
        </p:nvPicPr>
        <p:blipFill rotWithShape="1">
          <a:blip r:embed="rId3">
            <a:alphaModFix/>
          </a:blip>
          <a:srcRect l="-18" t="6187" b="1264"/>
          <a:stretch/>
        </p:blipFill>
        <p:spPr>
          <a:xfrm>
            <a:off x="0" y="323272"/>
            <a:ext cx="10010259" cy="621145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"/>
          <p:cNvSpPr/>
          <p:nvPr/>
        </p:nvSpPr>
        <p:spPr>
          <a:xfrm>
            <a:off x="6761019" y="1278086"/>
            <a:ext cx="5437788" cy="4114744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8630" y="3971697"/>
            <a:ext cx="2360177" cy="117750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"/>
          <p:cNvSpPr txBox="1"/>
          <p:nvPr/>
        </p:nvSpPr>
        <p:spPr>
          <a:xfrm>
            <a:off x="7390865" y="2474975"/>
            <a:ext cx="4178095" cy="82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Pesquisa: Assistência social e a população migrante no Distrito Federal</a:t>
            </a:r>
            <a:endParaRPr/>
          </a:p>
        </p:txBody>
      </p:sp>
      <p:pic>
        <p:nvPicPr>
          <p:cNvPr id="73" name="Google Shape;73;p1" descr="Texto&#10;&#10;Descrição gerada automaticamente com confiança baix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90865" y="4011417"/>
            <a:ext cx="2409825" cy="102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/>
          <p:nvPr/>
        </p:nvSpPr>
        <p:spPr>
          <a:xfrm>
            <a:off x="877828" y="390723"/>
            <a:ext cx="11314200" cy="1250100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0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COMPETÊNCIAS E PARCERIAS</a:t>
            </a:r>
            <a:endParaRPr sz="4400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 txBox="1"/>
          <p:nvPr/>
        </p:nvSpPr>
        <p:spPr>
          <a:xfrm>
            <a:off x="877828" y="2046403"/>
            <a:ext cx="10515600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1. OIM: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técnico no desenvolvimento metodológico e rodagem de dados;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na diagramação e impressão do relatório;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técnico e logístico no desenvolvimento do seminário.</a:t>
            </a:r>
            <a:endParaRPr sz="1600"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2. CSEM: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técnico no desenvolvimento metodológico, coleta e análise de dados;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no desenvolvimento do relatório;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Suporte técnico e logístico no desenvolvimento do seminário.</a:t>
            </a: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3. SEDES: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Apoio no acesso ao banco de dados do </a:t>
            </a:r>
            <a:r>
              <a:rPr lang="pt-BR" sz="1600" dirty="0" err="1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CadUnico</a:t>
            </a: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 e aos serviços do SUAS;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Apoio na validação do relatório;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Apoio na realização do Seminário;</a:t>
            </a:r>
            <a:endParaRPr sz="1600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0F368A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Mobilização das equipes</a:t>
            </a:r>
            <a:endParaRPr sz="1600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4. Conselho Distrital do SUAS:</a:t>
            </a:r>
            <a:endParaRPr sz="1600" dirty="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Apoio ao GT Técnico da pesquisa </a:t>
            </a:r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400"/>
              <a:buFont typeface="Calibri"/>
              <a:buChar char="-"/>
            </a:pPr>
            <a:r>
              <a:rPr lang="pt-BR" sz="16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Apoio na realização do Seminário.</a:t>
            </a: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/>
          <p:nvPr/>
        </p:nvSpPr>
        <p:spPr>
          <a:xfrm>
            <a:off x="807722" y="165937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 txBox="1"/>
          <p:nvPr/>
        </p:nvSpPr>
        <p:spPr>
          <a:xfrm>
            <a:off x="1017822" y="510730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cap="none" dirty="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CRONOGRAMA GERAL</a:t>
            </a:r>
            <a:endParaRPr sz="4400" cap="none" dirty="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0CCE365-017C-12C8-6A90-FADD68011D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035179"/>
              </p:ext>
            </p:extLst>
          </p:nvPr>
        </p:nvGraphicFramePr>
        <p:xfrm>
          <a:off x="891698" y="1416135"/>
          <a:ext cx="9855200" cy="5416741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916082">
                  <a:extLst>
                    <a:ext uri="{9D8B030D-6E8A-4147-A177-3AD203B41FA5}">
                      <a16:colId xmlns:a16="http://schemas.microsoft.com/office/drawing/2014/main" val="357208720"/>
                    </a:ext>
                  </a:extLst>
                </a:gridCol>
                <a:gridCol w="5749158">
                  <a:extLst>
                    <a:ext uri="{9D8B030D-6E8A-4147-A177-3AD203B41FA5}">
                      <a16:colId xmlns:a16="http://schemas.microsoft.com/office/drawing/2014/main" val="3925713200"/>
                    </a:ext>
                  </a:extLst>
                </a:gridCol>
                <a:gridCol w="3189960">
                  <a:extLst>
                    <a:ext uri="{9D8B030D-6E8A-4147-A177-3AD203B41FA5}">
                      <a16:colId xmlns:a16="http://schemas.microsoft.com/office/drawing/2014/main" val="4014561904"/>
                    </a:ext>
                  </a:extLst>
                </a:gridCol>
              </a:tblGrid>
              <a:tr h="3806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Mês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Atividade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Responsável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983393125"/>
                  </a:ext>
                </a:extLst>
              </a:tr>
              <a:tr h="3806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Ago</a:t>
                      </a: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Disponibilizar dados do </a:t>
                      </a:r>
                      <a:r>
                        <a:rPr lang="pt-BR" sz="16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CadUnico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Dez/2022</a:t>
                      </a:r>
                      <a:endParaRPr lang="pt-BR" sz="1600" b="0" dirty="0">
                        <a:effectLst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SEDES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2989933350"/>
                  </a:ext>
                </a:extLst>
              </a:tr>
              <a:tr h="380694"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Mapeamento dos serviços, de acordo RA</a:t>
                      </a:r>
                      <a:endParaRPr lang="pt-BR" sz="1600" b="0" dirty="0">
                        <a:effectLst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SEDES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3367462371"/>
                  </a:ext>
                </a:extLst>
              </a:tr>
              <a:tr h="380694"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Mapeamento dos beneficiários, de acordo RA</a:t>
                      </a:r>
                      <a:endParaRPr lang="pt-BR" sz="1600" b="0" dirty="0">
                        <a:effectLst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SEDES + CSEM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1439385453"/>
                  </a:ext>
                </a:extLst>
              </a:tr>
              <a:tr h="380694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Ago</a:t>
                      </a: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da Pesquisa na Reunião do CAS</a:t>
                      </a: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CSEM + OIM + SEDES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38377205"/>
                  </a:ext>
                </a:extLst>
              </a:tr>
              <a:tr h="3806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Revisão dos roteiros de entrevista no GT Técnico</a:t>
                      </a: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CSEM + OIM + SEDES + CAS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1515952556"/>
                  </a:ext>
                </a:extLst>
              </a:tr>
              <a:tr h="380694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de entrevistas com serviços e beneficiários (Primeira quinzena)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4103923261"/>
                  </a:ext>
                </a:extLst>
              </a:tr>
              <a:tr h="344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Tabulação dos dados qualitativos (Segunda quinzena)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CSEM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1790926670"/>
                  </a:ext>
                </a:extLst>
              </a:tr>
              <a:tr h="344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Tabulação dos dados quantitativos (Segunda quinzena)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2496986706"/>
                  </a:ext>
                </a:extLst>
              </a:tr>
              <a:tr h="19034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Elaboração da minuta do relatório (Primeira quinzena)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 + CSEM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3035414476"/>
                  </a:ext>
                </a:extLst>
              </a:tr>
              <a:tr h="190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Revisão da SEDES (Segunda quinzena)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SEDES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3229192785"/>
                  </a:ext>
                </a:extLst>
              </a:tr>
              <a:tr h="190347"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da minuta do relatório para o GT técnico da pesquisa</a:t>
                      </a: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 + CSEM + SEDES + CAS</a:t>
                      </a: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628342218"/>
                  </a:ext>
                </a:extLst>
              </a:tr>
              <a:tr h="1903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Diagramação + impressão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864695573"/>
                  </a:ext>
                </a:extLst>
              </a:tr>
              <a:tr h="3445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Organização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 </a:t>
                      </a:r>
                      <a:r>
                        <a:rPr lang="en-US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seminário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6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reunião</a:t>
                      </a:r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 GT Técnico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 + CSEM + CSEM + CAS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4185402819"/>
                  </a:ext>
                </a:extLst>
              </a:tr>
              <a:tr h="344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Dez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Realização do seminário (11 - 15 dezembro)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OIM + CSEM + CSEM + CAS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17" marR="9517" marT="9517" marB="0" anchor="ctr"/>
                </a:tc>
                <a:extLst>
                  <a:ext uri="{0D108BD9-81ED-4DB2-BD59-A6C34878D82A}">
                    <a16:rowId xmlns:a16="http://schemas.microsoft.com/office/drawing/2014/main" val="34701316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1" descr="Uma imagem contendo pessoa, edifício, criança, menin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6" y="-492937"/>
            <a:ext cx="12468725" cy="827500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1"/>
          <p:cNvSpPr/>
          <p:nvPr/>
        </p:nvSpPr>
        <p:spPr>
          <a:xfrm>
            <a:off x="42553" y="225329"/>
            <a:ext cx="3636302" cy="3918090"/>
          </a:xfrm>
          <a:prstGeom prst="rect">
            <a:avLst/>
          </a:prstGeom>
          <a:solidFill>
            <a:srgbClr val="2142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5720" y="2632934"/>
            <a:ext cx="1561276" cy="78109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1"/>
          <p:cNvSpPr txBox="1">
            <a:spLocks noGrp="1"/>
          </p:cNvSpPr>
          <p:nvPr>
            <p:ph type="title"/>
          </p:nvPr>
        </p:nvSpPr>
        <p:spPr>
          <a:xfrm>
            <a:off x="-122485" y="483771"/>
            <a:ext cx="3637596" cy="73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pt-BR" sz="5400"/>
              <a:t>Obrigada!</a:t>
            </a:r>
            <a:endParaRPr/>
          </a:p>
        </p:txBody>
      </p:sp>
      <p:pic>
        <p:nvPicPr>
          <p:cNvPr id="148" name="Google Shape;148;p11" descr="Interface gráfica do usuário, Aplicativ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5401" y="3286362"/>
            <a:ext cx="1281915" cy="716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1" descr="Texto&#10;&#10;Descrição gerada automaticamente com confiança baix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5721" y="1535111"/>
            <a:ext cx="1829780" cy="781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F05C105-E940-B74F-83A2-A23BF08711E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678" b="43714"/>
          <a:stretch/>
        </p:blipFill>
        <p:spPr>
          <a:xfrm>
            <a:off x="42553" y="2340969"/>
            <a:ext cx="3636302" cy="222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/>
          <p:cNvSpPr txBox="1"/>
          <p:nvPr/>
        </p:nvSpPr>
        <p:spPr>
          <a:xfrm>
            <a:off x="1207008" y="3013678"/>
            <a:ext cx="103536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Responsáveis: OIM e CSEM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Período de realização: 202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Instituições parceiras: Secretaria de Desenvolvimento Social do Distrito Federal (SEDES-DF); Conselho de Assistência Social (CASDF)</a:t>
            </a:r>
            <a:endParaRPr sz="1800" b="0" i="0" u="none" strike="noStrike" cap="none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Palavras-chave: assistência social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proteção social; políticas públicas; migrações; Distrito 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ederal; rede socioassistencial.</a:t>
            </a:r>
            <a:b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libri"/>
              <a:buNone/>
            </a:pPr>
            <a:r>
              <a:rPr lang="pt-BR" sz="4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APRESENTAÇÃO</a:t>
            </a:r>
            <a:endParaRPr sz="4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CONTEXTO</a:t>
            </a:r>
            <a:endParaRPr sz="4400" b="0" i="0" u="none" strike="noStrike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"/>
          <p:cNvSpPr txBox="1"/>
          <p:nvPr/>
        </p:nvSpPr>
        <p:spPr>
          <a:xfrm>
            <a:off x="877828" y="2330523"/>
            <a:ext cx="103536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Migração internacional crescente com destino ao DF, perfil de migrantes vulneráveis e demanda crescente na rede da Assistência Social, oriunda do fluxo venezuelano;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Desenv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olvimento da governança migratória local no GDF em desenvolvimento (criação do Comitê Distrital para apoio a Migrantes, Refugiados e Apátridas do Distrito Federal, por meio do </a:t>
            </a:r>
            <a:r>
              <a:rPr lang="pt-BR" sz="1800" dirty="0">
                <a:solidFill>
                  <a:srgbClr val="0F368A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Decreto nº 44.766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/2023);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Estruturação de serviços no âmbito da assistência social para migrantes no DF (abrigamento da população indígena </a:t>
            </a:r>
            <a:r>
              <a:rPr lang="pt-BR" sz="1800" b="0" i="0" u="none" strike="noStrike" cap="none" dirty="0" err="1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Warao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, etc.)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800" b="0" i="0" u="none" strike="noStrike" cap="none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Proposta do Conselho de Assistência Social (CASDF) 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ao CSEM 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de realizar pesquisa sobre 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migração no SUAS dentro do DF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JUSTIFICATIVA</a:t>
            </a:r>
            <a:endParaRPr sz="4400" b="0" i="0" u="none" strike="noStrike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877828" y="2330523"/>
            <a:ext cx="103536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Construção da Cooperação técnica do GDF com a OIM em andamento;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CSEM como entidade cadastrada no Conselho de Assistência Social (CASDF) do DF;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Pesquisa de uso prático e embasamento para a estruturação d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e estratégias culturalmente sensíveis para o atendimento da população m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igrante no DF;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Contribuição com o progresso das ODS e criação de pesquisa pioneira no campo da Assistência Social no Brasil.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VISIBILIDADE INTERNACIONAL</a:t>
            </a:r>
            <a:endParaRPr sz="4400" b="0" i="0" u="none" strike="noStrike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7828" y="2062892"/>
            <a:ext cx="7434338" cy="440412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5"/>
          <p:cNvSpPr txBox="1"/>
          <p:nvPr/>
        </p:nvSpPr>
        <p:spPr>
          <a:xfrm>
            <a:off x="8375904" y="6101907"/>
            <a:ext cx="3346704" cy="36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6EFF"/>
              </a:buClr>
              <a:buSzPts val="1600"/>
              <a:buFont typeface="Calibri"/>
              <a:buNone/>
            </a:pPr>
            <a:r>
              <a:rPr lang="pt-BR" sz="1600" b="1" i="0" u="sng" strike="noStrike" cap="none">
                <a:solidFill>
                  <a:srgbClr val="2D6EFF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Como a migração pode ajudar a acelerar o progresso em direção às metas globais? | OIM BRASIL (iom.int)</a:t>
            </a:r>
            <a:endParaRPr sz="1600" b="1" i="0" u="none" strike="noStrike" cap="none">
              <a:solidFill>
                <a:srgbClr val="2D6E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 txBox="1"/>
          <p:nvPr/>
        </p:nvSpPr>
        <p:spPr>
          <a:xfrm>
            <a:off x="4818888" y="2505456"/>
            <a:ext cx="1170432" cy="18470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RESULTADOS ESPERADOS</a:t>
            </a:r>
            <a:endParaRPr sz="4400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0" name="Google Shape;110;p8"/>
          <p:cNvGraphicFramePr/>
          <p:nvPr/>
        </p:nvGraphicFramePr>
        <p:xfrm>
          <a:off x="1101852" y="2185416"/>
          <a:ext cx="9988300" cy="2888025"/>
        </p:xfrm>
        <a:graphic>
          <a:graphicData uri="http://schemas.openxmlformats.org/drawingml/2006/table">
            <a:tbl>
              <a:tblPr firstRow="1" firstCol="1" bandRow="1">
                <a:noFill/>
                <a:tableStyleId>{0DC03FC3-77C2-406E-801D-9393DF55998B}</a:tableStyleId>
              </a:tblPr>
              <a:tblGrid>
                <a:gridCol w="479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0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Nº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Resultados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Impacto indireto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Impacto direto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Contribuir para o fortalecimento da política de assistência social no DF, especialmente no que se refere ao atendimento ao público migrante internacional como usuários do SUAS.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Qualificar os conhecimentos a respeito da população migrante internacional atendida pelo SUAS no DF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Disponibilização de publicação pertinente à Rede SUAS no DF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84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Fortalecer as capacidades da rede no atendimento no SUAS à população migrante internacional.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Promover espaços formativos acessíveis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/>
                        <a:t>Realização do seminário de lançamento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/>
          <p:nvPr/>
        </p:nvSpPr>
        <p:spPr>
          <a:xfrm>
            <a:off x="877828" y="65836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7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OBJETIVOS</a:t>
            </a:r>
            <a:endParaRPr sz="4400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7"/>
          <p:cNvSpPr txBox="1"/>
          <p:nvPr/>
        </p:nvSpPr>
        <p:spPr>
          <a:xfrm>
            <a:off x="1207008" y="2578608"/>
            <a:ext cx="93636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Objetivo 1: entender o perfil dos migrantes no DF, a distribuição dos serviços, programas e projetos do SUAS no território e a vinculação de migrantes internacionais no SUAS;</a:t>
            </a:r>
            <a:endParaRPr dirty="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Calibri"/>
              <a:buAutoNum type="arabicPeriod"/>
            </a:pP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Objetivo 2: identificar as questões mais relevantes sobre o acesso de migrantes internacionais aos serviços do SUAS no DF.</a:t>
            </a:r>
            <a:endParaRPr dirty="0"/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Arial"/>
              <a:buChar char="•"/>
            </a:pP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Formas de acesso e demandas frequentes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Arial"/>
              <a:buChar char="•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Conhecimento da rede sobre o tema e </a:t>
            </a:r>
            <a:r>
              <a:rPr lang="pt-BR" sz="18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estratégias de atendimento dos serviços</a:t>
            </a: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sz="1800" b="0" i="0" u="none" strike="noStrike" cap="none" dirty="0">
              <a:solidFill>
                <a:srgbClr val="0F368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  <a:buFont typeface="Arial"/>
              <a:buChar char="•"/>
            </a:pPr>
            <a:r>
              <a:rPr lang="pt-BR" sz="1800" b="0" i="0" u="none" strike="noStrike" cap="none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Soluções e boas práticas dos serviços.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877828" y="688848"/>
            <a:ext cx="11314172" cy="1250199"/>
          </a:xfrm>
          <a:prstGeom prst="rect">
            <a:avLst/>
          </a:prstGeom>
          <a:solidFill>
            <a:srgbClr val="0F36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 txBox="1"/>
          <p:nvPr/>
        </p:nvSpPr>
        <p:spPr>
          <a:xfrm>
            <a:off x="1207008" y="1080324"/>
            <a:ext cx="10515600" cy="560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pt-BR" sz="4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endParaRPr sz="4400" cap="non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 txBox="1"/>
          <p:nvPr/>
        </p:nvSpPr>
        <p:spPr>
          <a:xfrm>
            <a:off x="544945" y="2133716"/>
            <a:ext cx="11434618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</a:pPr>
            <a:r>
              <a:rPr lang="pt-BR" sz="24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1. Análise de dados quantitativos do atendimento a migrantes internacionais na rede SUAS do DF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/>
              <a:t>Acesso aos dados do </a:t>
            </a:r>
            <a:r>
              <a:rPr lang="pt-BR" sz="1800" dirty="0" err="1"/>
              <a:t>CadUnico</a:t>
            </a:r>
            <a:r>
              <a:rPr lang="pt-BR" sz="1800" dirty="0"/>
              <a:t> dez-2018 a dez-2022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/>
              <a:t>Perfil e situação socioeconômica dos migrantes internacionais no DF</a:t>
            </a:r>
            <a:endParaRPr sz="1800" dirty="0"/>
          </a:p>
          <a:p>
            <a:pPr marR="0" lvl="0" algn="l" rtl="0">
              <a:spcBef>
                <a:spcPts val="1200"/>
              </a:spcBef>
              <a:spcAft>
                <a:spcPts val="0"/>
              </a:spcAft>
              <a:buClr>
                <a:srgbClr val="3776BC"/>
              </a:buClr>
              <a:buSzPts val="1800"/>
            </a:pPr>
            <a:r>
              <a:rPr lang="pt-BR" sz="2400" dirty="0">
                <a:solidFill>
                  <a:srgbClr val="0F368A"/>
                </a:solidFill>
                <a:latin typeface="Calibri"/>
                <a:ea typeface="Calibri"/>
                <a:cs typeface="Calibri"/>
              </a:rPr>
              <a:t>2. </a:t>
            </a:r>
            <a:r>
              <a:rPr lang="pt-BR" sz="2400" dirty="0">
                <a:solidFill>
                  <a:srgbClr val="0F368A"/>
                </a:solidFill>
                <a:latin typeface="Calibri"/>
                <a:ea typeface="Calibri"/>
                <a:cs typeface="Calibri"/>
                <a:sym typeface="Calibri"/>
              </a:rPr>
              <a:t>Realização de entrevistas qualitativas com profissionais e usuários na rede SUAS no DF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Mobilização das equipes e serviços nos territórios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Entrevistas com servidores dos serviços em cargo de gestão e técnicos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Entrevistas com beneficiários (identificados pelos serviços e rede de parceiros do CSEM)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endParaRPr lang="pt-BR" sz="1800" dirty="0">
              <a:sym typeface="Calibri"/>
            </a:endParaRPr>
          </a:p>
          <a:p>
            <a:pPr>
              <a:buClr>
                <a:srgbClr val="3776BC"/>
              </a:buClr>
              <a:buSzPts val="1800"/>
            </a:pPr>
            <a:r>
              <a:rPr lang="pt-BR" sz="2400" dirty="0">
                <a:solidFill>
                  <a:srgbClr val="0F368A"/>
                </a:solidFill>
                <a:latin typeface="Calibri"/>
                <a:cs typeface="Calibri"/>
                <a:sym typeface="Calibri"/>
              </a:rPr>
              <a:t>3. Relatório da pesquisa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Análise dos dados </a:t>
            </a:r>
            <a:r>
              <a:rPr lang="pt-BR" sz="1800" dirty="0" err="1">
                <a:sym typeface="Calibri"/>
              </a:rPr>
              <a:t>quali</a:t>
            </a:r>
            <a:r>
              <a:rPr lang="pt-BR" sz="1800" dirty="0">
                <a:sym typeface="Calibri"/>
              </a:rPr>
              <a:t> e quanti 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Georreferenciamento dos dados e nacionalidades</a:t>
            </a:r>
          </a:p>
          <a:p>
            <a:pPr marL="285750" indent="-285750">
              <a:buClr>
                <a:srgbClr val="3776BC"/>
              </a:buClr>
              <a:buSzPts val="1800"/>
              <a:buFontTx/>
              <a:buChar char="-"/>
            </a:pPr>
            <a:r>
              <a:rPr lang="pt-BR" sz="1800" dirty="0">
                <a:sym typeface="Calibri"/>
              </a:rPr>
              <a:t>Mapeamento da condição dos serviços e das especificidades no atendimento aos migrantes internacionais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D1E46E1-EA93-79AD-4189-8288C7752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138145"/>
              </p:ext>
            </p:extLst>
          </p:nvPr>
        </p:nvGraphicFramePr>
        <p:xfrm>
          <a:off x="1137745" y="1631315"/>
          <a:ext cx="9601200" cy="282702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3404338654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01779162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30909685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91831172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RAS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Técnicos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Gestores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Beneficiários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73543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São Sebastião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46237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Taguatinga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57579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Ceilândia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74412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Samambaia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99391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Brasília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0237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pt-BR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0" i="0" u="none" strike="noStrike" dirty="0">
                          <a:solidFill>
                            <a:srgbClr val="0033A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pt-BR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48431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37A23379-6BA9-18C5-5A62-B9854EE06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5876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07660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hème Office">
  <a:themeElements>
    <a:clrScheme name="IOM official">
      <a:dk1>
        <a:srgbClr val="000000"/>
      </a:dk1>
      <a:lt1>
        <a:srgbClr val="FFFFFF"/>
      </a:lt1>
      <a:dk2>
        <a:srgbClr val="0033A0"/>
      </a:dk2>
      <a:lt2>
        <a:srgbClr val="FFFFFF"/>
      </a:lt2>
      <a:accent1>
        <a:srgbClr val="0033A0"/>
      </a:accent1>
      <a:accent2>
        <a:srgbClr val="4663A8"/>
      </a:accent2>
      <a:accent3>
        <a:srgbClr val="C3CBE3"/>
      </a:accent3>
      <a:accent4>
        <a:srgbClr val="E9EBF6"/>
      </a:accent4>
      <a:accent5>
        <a:srgbClr val="5B92E5"/>
      </a:accent5>
      <a:accent6>
        <a:srgbClr val="6F9FD5"/>
      </a:accent6>
      <a:hlink>
        <a:srgbClr val="0033A0"/>
      </a:hlink>
      <a:folHlink>
        <a:srgbClr val="C3CBE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5DF44F5C834D34CBCDB01905199ABE1" ma:contentTypeVersion="17" ma:contentTypeDescription="Crie um novo documento." ma:contentTypeScope="" ma:versionID="80fbd1f87c4cb3884680b8749f056b90">
  <xsd:schema xmlns:xsd="http://www.w3.org/2001/XMLSchema" xmlns:xs="http://www.w3.org/2001/XMLSchema" xmlns:p="http://schemas.microsoft.com/office/2006/metadata/properties" xmlns:ns2="a5545b43-dfa4-4c04-b329-b25f07d33c65" xmlns:ns3="04eb2cef-0fc3-4761-ac9f-ef7b8b49976b" targetNamespace="http://schemas.microsoft.com/office/2006/metadata/properties" ma:root="true" ma:fieldsID="f0f166c49d7d42a97aa4e49a25629505" ns2:_="" ns3:_="">
    <xsd:import namespace="a5545b43-dfa4-4c04-b329-b25f07d33c65"/>
    <xsd:import namespace="04eb2cef-0fc3-4761-ac9f-ef7b8b4997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545b43-dfa4-4c04-b329-b25f07d33c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553f610b-9ee9-4302-9a9e-eaae0f0c7b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eb2cef-0fc3-4761-ac9f-ef7b8b49976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3d79e30-2ece-4ada-adfa-b66657c34f1a}" ma:internalName="TaxCatchAll" ma:showField="CatchAllData" ma:web="04eb2cef-0fc3-4761-ac9f-ef7b8b4997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372909-287D-4C82-9723-709FDF40CB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545b43-dfa4-4c04-b329-b25f07d33c65"/>
    <ds:schemaRef ds:uri="04eb2cef-0fc3-4761-ac9f-ef7b8b4997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C1CDDF-E34E-48A8-BF68-75C1B44C57A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2599</TotalTime>
  <Words>860</Words>
  <Application>Microsoft Macintosh PowerPoint</Application>
  <PresentationFormat>Widescreen</PresentationFormat>
  <Paragraphs>135</Paragraphs>
  <Slides>12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Thème Office</vt:lpstr>
      <vt:lpstr>IOM BRAZIL www.brazil.iom.int 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IOM BRAZIL www.brazil.iom.int </dc:title>
  <dc:creator>BERNARDES Alessandra</dc:creator>
  <cp:lastModifiedBy>Tuila Botega Cruz de Oliveira</cp:lastModifiedBy>
  <cp:revision>5</cp:revision>
  <dcterms:created xsi:type="dcterms:W3CDTF">2020-10-29T16:56:50Z</dcterms:created>
  <dcterms:modified xsi:type="dcterms:W3CDTF">2023-08-31T12:08:18Z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59aa38-f392-4105-be92-628035578272_Enabled">
    <vt:lpwstr>true</vt:lpwstr>
  </property>
  <property fmtid="{D5CDD505-2E9C-101B-9397-08002B2CF9AE}" pid="3" name="MSIP_Label_2059aa38-f392-4105-be92-628035578272_SetDate">
    <vt:lpwstr>2020-10-29T17:00:04Z</vt:lpwstr>
  </property>
  <property fmtid="{D5CDD505-2E9C-101B-9397-08002B2CF9AE}" pid="4" name="MSIP_Label_2059aa38-f392-4105-be92-628035578272_Method">
    <vt:lpwstr>Standard</vt:lpwstr>
  </property>
  <property fmtid="{D5CDD505-2E9C-101B-9397-08002B2CF9AE}" pid="5" name="MSIP_Label_2059aa38-f392-4105-be92-628035578272_Name">
    <vt:lpwstr>IOMLb0020IN123173</vt:lpwstr>
  </property>
  <property fmtid="{D5CDD505-2E9C-101B-9397-08002B2CF9AE}" pid="6" name="MSIP_Label_2059aa38-f392-4105-be92-628035578272_SiteId">
    <vt:lpwstr>1588262d-23fb-43b4-bd6e-bce49c8e6186</vt:lpwstr>
  </property>
  <property fmtid="{D5CDD505-2E9C-101B-9397-08002B2CF9AE}" pid="7" name="MSIP_Label_2059aa38-f392-4105-be92-628035578272_ActionId">
    <vt:lpwstr>75b80e72-14da-43fd-ada9-62d18d3aa6e2</vt:lpwstr>
  </property>
  <property fmtid="{D5CDD505-2E9C-101B-9397-08002B2CF9AE}" pid="8" name="MSIP_Label_2059aa38-f392-4105-be92-628035578272_ContentBits">
    <vt:lpwstr>0</vt:lpwstr>
  </property>
  <property fmtid="{D5CDD505-2E9C-101B-9397-08002B2CF9AE}" pid="9" name="ContentTypeId">
    <vt:lpwstr>0x010100E5DF44F5C834D34CBCDB01905199ABE1</vt:lpwstr>
  </property>
</Properties>
</file>